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13" r:id="rId4"/>
    <p:sldMasterId id="2147483726" r:id="rId5"/>
    <p:sldMasterId id="2147483739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subTitle"/>
          </p:nvPr>
        </p:nvSpPr>
        <p:spPr>
          <a:xfrm>
            <a:off x="457200" y="27324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subTitle"/>
          </p:nvPr>
        </p:nvSpPr>
        <p:spPr>
          <a:xfrm>
            <a:off x="457200" y="27324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0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0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subTitle"/>
          </p:nvPr>
        </p:nvSpPr>
        <p:spPr>
          <a:xfrm>
            <a:off x="457200" y="27324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4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4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subTitle"/>
          </p:nvPr>
        </p:nvSpPr>
        <p:spPr>
          <a:xfrm>
            <a:off x="457200" y="27324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7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7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7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subTitle"/>
          </p:nvPr>
        </p:nvSpPr>
        <p:spPr>
          <a:xfrm>
            <a:off x="457200" y="27324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0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1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16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1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2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2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2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2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subTitle"/>
          </p:nvPr>
        </p:nvSpPr>
        <p:spPr>
          <a:xfrm>
            <a:off x="457200" y="27324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48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5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60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6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6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6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6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60">
            <a:solidFill>
              <a:schemeClr val="accent1">
                <a:tint val="60000"/>
                <a:alpha val="93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8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 hidden="1"/>
          <p:cNvSpPr/>
          <p:nvPr/>
        </p:nvSpPr>
        <p:spPr>
          <a:xfrm>
            <a:off x="8839080" y="0"/>
            <a:ext cx="301320" cy="68544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6" hidden="1"/>
          <p:cNvSpPr/>
          <p:nvPr/>
        </p:nvSpPr>
        <p:spPr>
          <a:xfrm>
            <a:off x="8156520" y="5715000"/>
            <a:ext cx="545040" cy="545040"/>
          </a:xfrm>
          <a:prstGeom prst="ellipse">
            <a:avLst/>
          </a:prstGeom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380880" y="0"/>
            <a:ext cx="605880" cy="68544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276480" y="0"/>
            <a:ext cx="101160" cy="68544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990720" y="0"/>
            <a:ext cx="178200" cy="68544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1141200" y="0"/>
            <a:ext cx="226800" cy="68544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" name="Line 11"/>
          <p:cNvSpPr/>
          <p:nvPr/>
        </p:nvSpPr>
        <p:spPr>
          <a:xfrm>
            <a:off x="10620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  <a:alpha val="73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Line 1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ln w="57240">
            <a:solidFill>
              <a:schemeClr val="accent1">
                <a:tint val="20000"/>
                <a:alpha val="83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Line 13"/>
          <p:cNvSpPr/>
          <p:nvPr/>
        </p:nvSpPr>
        <p:spPr>
          <a:xfrm>
            <a:off x="85392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Line 14"/>
          <p:cNvSpPr/>
          <p:nvPr/>
        </p:nvSpPr>
        <p:spPr>
          <a:xfrm>
            <a:off x="1726560" y="0"/>
            <a:ext cx="0" cy="6858000"/>
          </a:xfrm>
          <a:prstGeom prst="line">
            <a:avLst/>
          </a:prstGeom>
          <a:ln w="28440">
            <a:solidFill>
              <a:schemeClr val="accent1">
                <a:tint val="60000"/>
                <a:alpha val="82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Line 15"/>
          <p:cNvSpPr/>
          <p:nvPr/>
        </p:nvSpPr>
        <p:spPr>
          <a:xfrm>
            <a:off x="1066680" y="0"/>
            <a:ext cx="0" cy="6858000"/>
          </a:xfrm>
          <a:prstGeom prst="line">
            <a:avLst/>
          </a:prstGeom>
          <a:ln w="936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Line 16"/>
          <p:cNvSpPr/>
          <p:nvPr/>
        </p:nvSpPr>
        <p:spPr>
          <a:xfrm>
            <a:off x="911376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" name="CustomShape 17"/>
          <p:cNvSpPr/>
          <p:nvPr/>
        </p:nvSpPr>
        <p:spPr>
          <a:xfrm>
            <a:off x="1219320" y="0"/>
            <a:ext cx="72720" cy="68544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7" name="CustomShape 18"/>
          <p:cNvSpPr/>
          <p:nvPr/>
        </p:nvSpPr>
        <p:spPr>
          <a:xfrm>
            <a:off x="609480" y="3429000"/>
            <a:ext cx="1291680" cy="1291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8" name="CustomShape 19"/>
          <p:cNvSpPr/>
          <p:nvPr/>
        </p:nvSpPr>
        <p:spPr>
          <a:xfrm>
            <a:off x="1309680" y="4866840"/>
            <a:ext cx="637920" cy="637920"/>
          </a:xfrm>
          <a:prstGeom prst="ellipse">
            <a:avLst/>
          </a:prstGeom>
          <a:ln w="28440"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9" name="CustomShape 20"/>
          <p:cNvSpPr/>
          <p:nvPr/>
        </p:nvSpPr>
        <p:spPr>
          <a:xfrm>
            <a:off x="1091160" y="5500800"/>
            <a:ext cx="133560" cy="133560"/>
          </a:xfrm>
          <a:prstGeom prst="ellipse">
            <a:avLst/>
          </a:prstGeom>
          <a:ln w="12600"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0" name="CustomShape 21"/>
          <p:cNvSpPr/>
          <p:nvPr/>
        </p:nvSpPr>
        <p:spPr>
          <a:xfrm>
            <a:off x="1664280" y="5788080"/>
            <a:ext cx="270720" cy="270720"/>
          </a:xfrm>
          <a:prstGeom prst="ellipse">
            <a:avLst/>
          </a:prstGeom>
          <a:ln w="12600"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" name="CustomShape 22"/>
          <p:cNvSpPr/>
          <p:nvPr/>
        </p:nvSpPr>
        <p:spPr>
          <a:xfrm>
            <a:off x="1905120" y="4495680"/>
            <a:ext cx="362160" cy="362160"/>
          </a:xfrm>
          <a:prstGeom prst="ellipse">
            <a:avLst/>
          </a:prstGeom>
          <a:ln w="28440"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2" name="PlaceHolder 2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GB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3" name="PlaceHolder 2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60">
            <a:solidFill>
              <a:schemeClr val="accent1">
                <a:tint val="60000"/>
                <a:alpha val="93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8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" name="CustomShape 4"/>
          <p:cNvSpPr/>
          <p:nvPr/>
        </p:nvSpPr>
        <p:spPr>
          <a:xfrm>
            <a:off x="8839080" y="0"/>
            <a:ext cx="301320" cy="68544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4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" name="CustomShape 6"/>
          <p:cNvSpPr/>
          <p:nvPr/>
        </p:nvSpPr>
        <p:spPr>
          <a:xfrm>
            <a:off x="8156520" y="5715000"/>
            <a:ext cx="545040" cy="545040"/>
          </a:xfrm>
          <a:prstGeom prst="ellipse">
            <a:avLst/>
          </a:prstGeom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6" name="PlaceHolder 7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GB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67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60">
            <a:solidFill>
              <a:schemeClr val="accent1">
                <a:tint val="60000"/>
                <a:alpha val="93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8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" name="CustomShape 4"/>
          <p:cNvSpPr/>
          <p:nvPr/>
        </p:nvSpPr>
        <p:spPr>
          <a:xfrm>
            <a:off x="8839080" y="0"/>
            <a:ext cx="301320" cy="68544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8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" name="CustomShape 6"/>
          <p:cNvSpPr/>
          <p:nvPr/>
        </p:nvSpPr>
        <p:spPr>
          <a:xfrm>
            <a:off x="8156520" y="5715000"/>
            <a:ext cx="545040" cy="545040"/>
          </a:xfrm>
          <a:prstGeom prst="ellipse">
            <a:avLst/>
          </a:prstGeom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0" name="PlaceHolder 7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GB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111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60">
            <a:solidFill>
              <a:schemeClr val="accent1">
                <a:tint val="60000"/>
                <a:alpha val="93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8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8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9" name="CustomShape 4"/>
          <p:cNvSpPr/>
          <p:nvPr/>
        </p:nvSpPr>
        <p:spPr>
          <a:xfrm>
            <a:off x="8839080" y="0"/>
            <a:ext cx="301320" cy="68544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40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1" name="CustomShape 6"/>
          <p:cNvSpPr/>
          <p:nvPr/>
        </p:nvSpPr>
        <p:spPr>
          <a:xfrm>
            <a:off x="8156520" y="5715000"/>
            <a:ext cx="545040" cy="545040"/>
          </a:xfrm>
          <a:prstGeom prst="ellipse">
            <a:avLst/>
          </a:prstGeom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42" name="PlaceHolder 7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GB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43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60">
            <a:solidFill>
              <a:schemeClr val="accent1">
                <a:tint val="60000"/>
                <a:alpha val="93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2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8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3" name="CustomShape 4"/>
          <p:cNvSpPr/>
          <p:nvPr/>
        </p:nvSpPr>
        <p:spPr>
          <a:xfrm>
            <a:off x="8839080" y="0"/>
            <a:ext cx="301320" cy="68544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84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5" name="CustomShape 6"/>
          <p:cNvSpPr/>
          <p:nvPr/>
        </p:nvSpPr>
        <p:spPr>
          <a:xfrm>
            <a:off x="8156520" y="5715000"/>
            <a:ext cx="545040" cy="545040"/>
          </a:xfrm>
          <a:prstGeom prst="ellipse">
            <a:avLst/>
          </a:prstGeom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86" name="PlaceHolder 7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GB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87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Line 1"/>
          <p:cNvSpPr/>
          <p:nvPr/>
        </p:nvSpPr>
        <p:spPr>
          <a:xfrm>
            <a:off x="8762760" y="0"/>
            <a:ext cx="0" cy="6858000"/>
          </a:xfrm>
          <a:prstGeom prst="line">
            <a:avLst/>
          </a:prstGeom>
          <a:ln w="38160">
            <a:solidFill>
              <a:schemeClr val="accent1">
                <a:tint val="60000"/>
                <a:alpha val="93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5" name="Line 2"/>
          <p:cNvSpPr/>
          <p:nvPr/>
        </p:nvSpPr>
        <p:spPr>
          <a:xfrm>
            <a:off x="75960" y="0"/>
            <a:ext cx="0" cy="6858000"/>
          </a:xfrm>
          <a:prstGeom prst="line">
            <a:avLst/>
          </a:prstGeom>
          <a:ln w="57240">
            <a:solidFill>
              <a:schemeClr val="accent1">
                <a:tint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6" name="Line 3"/>
          <p:cNvSpPr/>
          <p:nvPr/>
        </p:nvSpPr>
        <p:spPr>
          <a:xfrm>
            <a:off x="8991360" y="0"/>
            <a:ext cx="0" cy="6858000"/>
          </a:xfrm>
          <a:prstGeom prst="line">
            <a:avLst/>
          </a:prstGeom>
          <a:ln w="1908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7" name="CustomShape 4"/>
          <p:cNvSpPr/>
          <p:nvPr/>
        </p:nvSpPr>
        <p:spPr>
          <a:xfrm>
            <a:off x="8839080" y="0"/>
            <a:ext cx="301320" cy="68544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28" name="Line 5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9" name="CustomShape 6"/>
          <p:cNvSpPr/>
          <p:nvPr/>
        </p:nvSpPr>
        <p:spPr>
          <a:xfrm>
            <a:off x="8156520" y="5715000"/>
            <a:ext cx="545040" cy="545040"/>
          </a:xfrm>
          <a:prstGeom prst="ellipse">
            <a:avLst/>
          </a:prstGeom>
          <a:ln>
            <a:noFill/>
          </a:ln>
          <a:effectLst>
            <a:outerShdw blurRad="50800" dist="24840" dir="540000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30" name="PlaceHolder 7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en-GB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31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ustomShape 1"/>
          <p:cNvSpPr/>
          <p:nvPr/>
        </p:nvSpPr>
        <p:spPr>
          <a:xfrm>
            <a:off x="914400" y="304920"/>
            <a:ext cx="7768800" cy="245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br>
              <a:rPr dirty="0"/>
            </a:br>
            <a:br>
              <a:rPr dirty="0"/>
            </a:br>
            <a:br>
              <a:rPr dirty="0"/>
            </a:br>
            <a:br>
              <a:rPr dirty="0"/>
            </a:br>
            <a:br>
              <a:rPr dirty="0"/>
            </a:br>
            <a:br>
              <a:rPr dirty="0"/>
            </a:br>
            <a:br>
              <a:rPr dirty="0"/>
            </a:br>
            <a:br>
              <a:rPr dirty="0"/>
            </a:br>
            <a:r>
              <a:rPr lang="en-GB" sz="3200" b="1" strike="noStrike" cap="small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Staff mobility Training Course</a:t>
            </a:r>
            <a:b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200" b="1" strike="noStrike" cap="small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Proiect</a:t>
            </a:r>
            <a:r>
              <a:rPr lang="en-GB" sz="3200" b="1" strike="noStrike" cap="small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Erasmus+ nr.2023-1-RO01-KA121-SCH-000119863, PARIS,FRANTA</a:t>
            </a:r>
          </a:p>
          <a:p>
            <a:pPr algn="ctr">
              <a:lnSpc>
                <a:spcPct val="100000"/>
              </a:lnSpc>
            </a:pPr>
            <a:endParaRPr lang="en-GB" sz="3200" b="0" strike="noStrike" spc="-1" dirty="0">
              <a:latin typeface="Arial"/>
            </a:endParaRPr>
          </a:p>
        </p:txBody>
      </p:sp>
      <p:sp>
        <p:nvSpPr>
          <p:cNvPr id="369" name="CustomShape 2"/>
          <p:cNvSpPr/>
          <p:nvPr/>
        </p:nvSpPr>
        <p:spPr>
          <a:xfrm>
            <a:off x="2286000" y="2971800"/>
            <a:ext cx="6168600" cy="33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en-GB" sz="2800" b="1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Curs: </a:t>
            </a:r>
            <a:r>
              <a:rPr lang="en-GB" sz="2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”TIME TO ACT- NON FORMAL EDUCATION THROUGH IN &amp; OUTDOOR METHODS EMPOWER STUDENTS ACTIVE PARTICIPATION”</a:t>
            </a:r>
            <a:endParaRPr lang="en-GB" sz="26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en-GB" sz="2000" b="1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Perioada</a:t>
            </a:r>
            <a:r>
              <a:rPr lang="en-GB" sz="2000" b="1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: </a:t>
            </a:r>
            <a:r>
              <a:rPr lang="en-GB" sz="2000" b="1" spc="-1" dirty="0">
                <a:solidFill>
                  <a:srgbClr val="000000"/>
                </a:solidFill>
                <a:latin typeface="Century Schoolbook"/>
                <a:ea typeface="DejaVu Sans"/>
              </a:rPr>
              <a:t>16</a:t>
            </a:r>
            <a:r>
              <a:rPr lang="en-GB" sz="2000" b="1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- 20 </a:t>
            </a:r>
            <a:r>
              <a:rPr lang="en-GB" sz="2000" b="1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februarie</a:t>
            </a:r>
            <a:r>
              <a:rPr lang="en-GB" sz="2000" b="1" spc="-1" dirty="0">
                <a:solidFill>
                  <a:srgbClr val="000000"/>
                </a:solidFill>
                <a:latin typeface="Century Schoolbook"/>
                <a:ea typeface="DejaVu Sans"/>
              </a:rPr>
              <a:t> 2024</a:t>
            </a:r>
            <a:r>
              <a:rPr lang="en-GB" sz="2000" b="1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, Paris-</a:t>
            </a:r>
            <a:r>
              <a:rPr lang="en-GB" sz="2000" b="1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Franta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en-GB" sz="3600" b="1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-DISEMINARE –</a:t>
            </a:r>
            <a:endParaRPr lang="en-GB" sz="36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</a:pPr>
            <a:endParaRPr lang="en-GB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216000" indent="-213120" algn="ctr">
              <a:lnSpc>
                <a:spcPct val="100000"/>
              </a:lnSpc>
              <a:spcBef>
                <a:spcPts val="601"/>
              </a:spcBef>
              <a:buClr>
                <a:srgbClr val="4F81BD"/>
              </a:buClr>
              <a:buSzPct val="70000"/>
              <a:buFont typeface="Wingdings" charset="2"/>
              <a:buChar char=""/>
            </a:pPr>
            <a:r>
              <a:rPr lang="en-GB" sz="2000" b="1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Prof.inv.primar</a:t>
            </a:r>
            <a:r>
              <a:rPr lang="en-GB" sz="2000" b="1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: </a:t>
            </a:r>
            <a:r>
              <a:rPr lang="en-GB" sz="2000" b="1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Stoica</a:t>
            </a:r>
            <a:r>
              <a:rPr lang="en-GB" sz="2000" b="1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Maria Simona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0" name="Picture 5"/>
          <p:cNvPicPr/>
          <p:nvPr/>
        </p:nvPicPr>
        <p:blipFill>
          <a:blip r:embed="rId2"/>
          <a:stretch/>
        </p:blipFill>
        <p:spPr>
          <a:xfrm>
            <a:off x="6095880" y="413280"/>
            <a:ext cx="1596600" cy="42120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CustomShape 1"/>
          <p:cNvSpPr/>
          <p:nvPr/>
        </p:nvSpPr>
        <p:spPr>
          <a:xfrm>
            <a:off x="457200" y="1219320"/>
            <a:ext cx="7463880" cy="487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2" name="CustomShape 2"/>
          <p:cNvSpPr/>
          <p:nvPr/>
        </p:nvSpPr>
        <p:spPr>
          <a:xfrm>
            <a:off x="1295280" y="152280"/>
            <a:ext cx="6016320" cy="118171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6600" b="1" spc="-1" dirty="0">
                <a:solidFill>
                  <a:srgbClr val="CF2E2B"/>
                </a:solidFill>
                <a:latin typeface="Century Schoolbook"/>
                <a:ea typeface="DejaVu Sans"/>
              </a:rPr>
              <a:t>PARIS</a:t>
            </a:r>
            <a:r>
              <a:rPr lang="en-GB" sz="2400" b="1" strike="noStrike" spc="-1" dirty="0">
                <a:solidFill>
                  <a:srgbClr val="CF2E2B"/>
                </a:solidFill>
                <a:latin typeface="Century Schoolbook"/>
                <a:ea typeface="DejaVu Sans"/>
              </a:rPr>
              <a:t>-</a:t>
            </a: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E7F06C-0E92-7837-E30E-76698D720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320"/>
            <a:ext cx="4973002" cy="37297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92B537-CFE3-1AAE-F2BD-492B0E298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002" y="2789530"/>
            <a:ext cx="3338371" cy="445116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CustomShape 1"/>
          <p:cNvSpPr/>
          <p:nvPr/>
        </p:nvSpPr>
        <p:spPr>
          <a:xfrm>
            <a:off x="457200" y="152280"/>
            <a:ext cx="7463880" cy="670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endParaRPr lang="en-GB" sz="2000" b="0" strike="noStrike" spc="-1" dirty="0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493FBA-52A3-88C6-DBED-1AA43595B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40" y="152281"/>
            <a:ext cx="3778382" cy="41651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CD0485-543C-80C3-D91D-1F9FF516E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4162"/>
            <a:ext cx="3619893" cy="41651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F9F3EC-3190-0033-C31C-1EFA3714B1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446" y="4176075"/>
            <a:ext cx="3091993" cy="312498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CustomShape 1"/>
          <p:cNvSpPr/>
          <p:nvPr/>
        </p:nvSpPr>
        <p:spPr>
          <a:xfrm>
            <a:off x="28440" y="194400"/>
            <a:ext cx="8835480" cy="666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0720">
              <a:lnSpc>
                <a:spcPct val="100000"/>
              </a:lnSpc>
              <a:spcBef>
                <a:spcPts val="601"/>
              </a:spcBef>
              <a:buClr>
                <a:srgbClr val="4F81BD"/>
              </a:buClr>
              <a:buSzPct val="70000"/>
              <a:buFont typeface="Wingdings" charset="2"/>
              <a:buChar char=""/>
            </a:pPr>
            <a:r>
              <a:rPr lang="en-GB" sz="2400" b="1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Prima zi de curs 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– Sa ne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cunoastem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!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Jocuri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de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energizare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-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Introducere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curs,profilul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participantului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in context international-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Metoda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caruselului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(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contributii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,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temeri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,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asteptari,reguli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de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baza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)</a:t>
            </a:r>
            <a:endParaRPr lang="en-GB" sz="2400" b="0" strike="noStrike" spc="-1" dirty="0">
              <a:latin typeface="Arial"/>
            </a:endParaRPr>
          </a:p>
          <a:p>
            <a:pPr marL="274320" indent="-270720">
              <a:lnSpc>
                <a:spcPct val="100000"/>
              </a:lnSpc>
              <a:spcBef>
                <a:spcPts val="601"/>
              </a:spcBef>
              <a:buClr>
                <a:srgbClr val="4F81BD"/>
              </a:buClr>
              <a:buSzPct val="70000"/>
              <a:buFont typeface="Wingdings" charset="2"/>
              <a:buChar char=""/>
            </a:pP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La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acest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curs am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participat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alaturi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de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profesori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din </a:t>
            </a:r>
            <a:r>
              <a:rPr lang="en-GB" sz="2400" spc="-1" dirty="0">
                <a:solidFill>
                  <a:srgbClr val="000000"/>
                </a:solidFill>
                <a:latin typeface="Century Schoolbook"/>
                <a:ea typeface="DejaVu Sans"/>
              </a:rPr>
              <a:t>Italia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si</a:t>
            </a: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Romania.</a:t>
            </a:r>
            <a:endParaRPr lang="en-GB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GB" sz="2400" b="0" strike="noStrike" spc="-1" dirty="0">
              <a:latin typeface="Arial"/>
            </a:endParaRPr>
          </a:p>
          <a:p>
            <a:pPr marL="274320" indent="-270720">
              <a:lnSpc>
                <a:spcPct val="100000"/>
              </a:lnSpc>
              <a:spcBef>
                <a:spcPts val="601"/>
              </a:spcBef>
              <a:buClr>
                <a:srgbClr val="4F81BD"/>
              </a:buClr>
              <a:buSzPct val="70000"/>
              <a:buFont typeface="Wingdings" charset="2"/>
              <a:buChar char=""/>
            </a:pPr>
            <a:r>
              <a:rPr lang="en-GB" sz="24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  </a:t>
            </a:r>
            <a:endParaRPr lang="en-GB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GB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GB" sz="2400" b="0" strike="noStrike" spc="-1" dirty="0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221153-40E0-8C12-8E04-23052CD11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80" y="2611224"/>
            <a:ext cx="3312344" cy="44164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5C5680-A034-F9E4-EB1B-3002A9433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123" y="2762054"/>
            <a:ext cx="3082199" cy="4095946"/>
          </a:xfrm>
          <a:prstGeom prst="rect">
            <a:avLst/>
          </a:prstGeom>
        </p:spPr>
      </p:pic>
    </p:spTree>
  </p:cSld>
  <p:clrMapOvr>
    <a:masterClrMapping/>
  </p:clrMapOvr>
  <p:transition advTm="2000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CustomShape 1"/>
          <p:cNvSpPr/>
          <p:nvPr/>
        </p:nvSpPr>
        <p:spPr>
          <a:xfrm>
            <a:off x="457200" y="533520"/>
            <a:ext cx="8226000" cy="593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endParaRPr lang="en-GB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GB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GB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GB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GB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GB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GB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GB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GB" sz="2800" b="0" strike="noStrike" spc="-1" dirty="0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93BF78-24FC-7E75-47FC-3D733FF39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191" y="83822"/>
            <a:ext cx="4807670" cy="36057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522440-83E2-3349-19AF-1B005DE2A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6454"/>
            <a:ext cx="5420412" cy="318154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CustomShape 1"/>
          <p:cNvSpPr/>
          <p:nvPr/>
        </p:nvSpPr>
        <p:spPr>
          <a:xfrm>
            <a:off x="380880" y="152280"/>
            <a:ext cx="6473520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Prezentarea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sistemului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national de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invatamant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italian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si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romanesc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si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a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scolilor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participante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. </a:t>
            </a:r>
            <a:endParaRPr lang="en-GB" sz="1800" b="0" strike="noStrike" spc="-1" dirty="0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B5F65E-B9AE-3D5F-9A57-5280AD5D1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699" y="3992251"/>
            <a:ext cx="3707876" cy="27809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2DF0F2-0CBE-13DB-4C7B-FD3096F89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01" y="763866"/>
            <a:ext cx="4631703" cy="3473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D6FDD4-48B7-5725-BB7A-206B5EDAA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401" y="4701619"/>
            <a:ext cx="4119513" cy="23172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2205EF-22B9-2F64-ACF4-ACEEDEE350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302" y="949751"/>
            <a:ext cx="4402317" cy="330173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Picture 2"/>
          <p:cNvPicPr/>
          <p:nvPr/>
        </p:nvPicPr>
        <p:blipFill>
          <a:blip r:embed="rId2"/>
          <a:stretch/>
        </p:blipFill>
        <p:spPr>
          <a:xfrm>
            <a:off x="295200" y="304920"/>
            <a:ext cx="8378280" cy="671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471240" y="2503800"/>
            <a:ext cx="3957120" cy="40304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74320" indent="-270720">
              <a:lnSpc>
                <a:spcPct val="100000"/>
              </a:lnSpc>
              <a:spcBef>
                <a:spcPts val="601"/>
              </a:spcBef>
              <a:buClr>
                <a:srgbClr val="4F81BD"/>
              </a:buClr>
              <a:buSzPct val="70000"/>
              <a:buFont typeface="Wingdings" charset="2"/>
              <a:buChar char=""/>
            </a:pPr>
            <a:r>
              <a:rPr lang="en-GB" sz="20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Mediul</a:t>
            </a:r>
            <a:r>
              <a:rPr lang="en-GB" sz="20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scolar</a:t>
            </a:r>
            <a:r>
              <a:rPr lang="en-GB" sz="20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din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zilele</a:t>
            </a:r>
            <a:r>
              <a:rPr lang="en-GB" sz="20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noastre</a:t>
            </a:r>
            <a:r>
              <a:rPr lang="en-GB" sz="20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br>
              <a:rPr dirty="0"/>
            </a:br>
            <a:r>
              <a:rPr lang="en-GB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Imbunatatirea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competentelor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pentru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secolul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21; </a:t>
            </a:r>
            <a:br>
              <a:rPr dirty="0"/>
            </a:br>
            <a:r>
              <a:rPr lang="en-GB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Cadrul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european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de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referinta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privind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competentele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cheie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; </a:t>
            </a:r>
            <a:br>
              <a:rPr dirty="0"/>
            </a:br>
            <a:r>
              <a:rPr lang="en-GB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Competentele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cheie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pentru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cursantii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care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invata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pe tot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parcursul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vietii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in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societatile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multiculturale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; </a:t>
            </a:r>
            <a:br>
              <a:rPr dirty="0"/>
            </a:br>
            <a:r>
              <a:rPr lang="en-GB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Ce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este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creativitatea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? Principii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cheie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si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beneficiile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creativitatii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pentru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invatarea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incluziva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/ </a:t>
            </a:r>
            <a:r>
              <a:rPr lang="en-GB" sz="1800" b="0" strike="noStrike" spc="-1" dirty="0" err="1">
                <a:solidFill>
                  <a:srgbClr val="000000"/>
                </a:solidFill>
                <a:latin typeface="Century Schoolbook"/>
                <a:ea typeface="DejaVu Sans"/>
              </a:rPr>
              <a:t>interculturala</a:t>
            </a:r>
            <a:r>
              <a:rPr lang="en-GB" sz="1800" b="0" strike="noStrike" spc="-1" dirty="0">
                <a:solidFill>
                  <a:srgbClr val="000000"/>
                </a:solidFill>
                <a:latin typeface="Century Schoolbook"/>
                <a:ea typeface="DejaVu Sans"/>
              </a:rPr>
              <a:t>.</a:t>
            </a:r>
            <a:endParaRPr lang="en-GB" sz="1800" b="0" strike="noStrike" spc="-1" dirty="0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155520" y="-144360"/>
            <a:ext cx="301680" cy="30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25" name="Picture 3"/>
          <p:cNvPicPr/>
          <p:nvPr/>
        </p:nvPicPr>
        <p:blipFill>
          <a:blip r:embed="rId2"/>
          <a:srcRect l="11918" t="23082" r="15747" b="35975"/>
          <a:stretch/>
        </p:blipFill>
        <p:spPr>
          <a:xfrm>
            <a:off x="562725" y="302583"/>
            <a:ext cx="2538360" cy="1915200"/>
          </a:xfrm>
          <a:prstGeom prst="rect">
            <a:avLst/>
          </a:prstGeom>
          <a:ln>
            <a:noFill/>
          </a:ln>
        </p:spPr>
      </p:pic>
      <p:pic>
        <p:nvPicPr>
          <p:cNvPr id="426" name="Picture 4"/>
          <p:cNvPicPr/>
          <p:nvPr/>
        </p:nvPicPr>
        <p:blipFill>
          <a:blip r:embed="rId3"/>
          <a:srcRect l="16996" t="20642" r="13559" b="46852"/>
          <a:stretch/>
        </p:blipFill>
        <p:spPr>
          <a:xfrm>
            <a:off x="3787087" y="122406"/>
            <a:ext cx="2901600" cy="1809360"/>
          </a:xfrm>
          <a:prstGeom prst="rect">
            <a:avLst/>
          </a:prstGeom>
          <a:ln>
            <a:noFill/>
          </a:ln>
        </p:spPr>
      </p:pic>
      <p:pic>
        <p:nvPicPr>
          <p:cNvPr id="427" name="Picture 5"/>
          <p:cNvPicPr/>
          <p:nvPr/>
        </p:nvPicPr>
        <p:blipFill>
          <a:blip r:embed="rId4"/>
          <a:srcRect l="12678" t="21047" r="13878" b="42820"/>
          <a:stretch/>
        </p:blipFill>
        <p:spPr>
          <a:xfrm>
            <a:off x="5323747" y="2074804"/>
            <a:ext cx="2729880" cy="1789560"/>
          </a:xfrm>
          <a:prstGeom prst="rect">
            <a:avLst/>
          </a:prstGeom>
          <a:ln>
            <a:noFill/>
          </a:ln>
        </p:spPr>
      </p:pic>
      <p:pic>
        <p:nvPicPr>
          <p:cNvPr id="428" name="Picture 6"/>
          <p:cNvPicPr/>
          <p:nvPr/>
        </p:nvPicPr>
        <p:blipFill>
          <a:blip r:embed="rId5"/>
          <a:srcRect l="17890" t="12086" r="2335" b="21759"/>
          <a:stretch/>
        </p:blipFill>
        <p:spPr>
          <a:xfrm>
            <a:off x="4839009" y="4150440"/>
            <a:ext cx="2610360" cy="1826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CustomShape 1"/>
          <p:cNvSpPr/>
          <p:nvPr/>
        </p:nvSpPr>
        <p:spPr>
          <a:xfrm>
            <a:off x="457200" y="274680"/>
            <a:ext cx="7463880" cy="1139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3" name="CustomShape 2"/>
          <p:cNvSpPr/>
          <p:nvPr/>
        </p:nvSpPr>
        <p:spPr>
          <a:xfrm>
            <a:off x="457200" y="4146120"/>
            <a:ext cx="2400840" cy="232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4" name="CustomShape 3"/>
          <p:cNvSpPr/>
          <p:nvPr/>
        </p:nvSpPr>
        <p:spPr>
          <a:xfrm>
            <a:off x="2981880" y="4146120"/>
            <a:ext cx="2400840" cy="232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5" name="CustomShape 4"/>
          <p:cNvSpPr/>
          <p:nvPr/>
        </p:nvSpPr>
        <p:spPr>
          <a:xfrm>
            <a:off x="5506560" y="4146120"/>
            <a:ext cx="2400840" cy="232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36" name="Picture 2"/>
          <p:cNvPicPr/>
          <p:nvPr/>
        </p:nvPicPr>
        <p:blipFill>
          <a:blip r:embed="rId2"/>
          <a:srcRect t="14044" r="7333" b="8001"/>
          <a:stretch/>
        </p:blipFill>
        <p:spPr>
          <a:xfrm>
            <a:off x="156600" y="57240"/>
            <a:ext cx="2232360" cy="2504160"/>
          </a:xfrm>
          <a:prstGeom prst="rect">
            <a:avLst/>
          </a:prstGeom>
          <a:ln>
            <a:noFill/>
          </a:ln>
        </p:spPr>
      </p:pic>
      <p:pic>
        <p:nvPicPr>
          <p:cNvPr id="437" name="Picture 3"/>
          <p:cNvPicPr/>
          <p:nvPr/>
        </p:nvPicPr>
        <p:blipFill>
          <a:blip r:embed="rId3"/>
          <a:srcRect t="1175" b="22911"/>
          <a:stretch/>
        </p:blipFill>
        <p:spPr>
          <a:xfrm>
            <a:off x="6306424" y="225433"/>
            <a:ext cx="1856520" cy="1878840"/>
          </a:xfrm>
          <a:prstGeom prst="rect">
            <a:avLst/>
          </a:prstGeom>
          <a:ln>
            <a:noFill/>
          </a:ln>
        </p:spPr>
      </p:pic>
      <p:pic>
        <p:nvPicPr>
          <p:cNvPr id="438" name="Picture 4"/>
          <p:cNvPicPr/>
          <p:nvPr/>
        </p:nvPicPr>
        <p:blipFill>
          <a:blip r:embed="rId4"/>
          <a:srcRect b="20799"/>
          <a:stretch/>
        </p:blipFill>
        <p:spPr>
          <a:xfrm>
            <a:off x="251640" y="3501000"/>
            <a:ext cx="2241360" cy="2367360"/>
          </a:xfrm>
          <a:prstGeom prst="rect">
            <a:avLst/>
          </a:prstGeom>
          <a:ln>
            <a:noFill/>
          </a:ln>
        </p:spPr>
      </p:pic>
      <p:pic>
        <p:nvPicPr>
          <p:cNvPr id="439" name="Picture 5"/>
          <p:cNvPicPr/>
          <p:nvPr/>
        </p:nvPicPr>
        <p:blipFill>
          <a:blip r:embed="rId5"/>
          <a:srcRect t="9756" b="14925"/>
          <a:stretch/>
        </p:blipFill>
        <p:spPr>
          <a:xfrm>
            <a:off x="6782760" y="4726080"/>
            <a:ext cx="1945800" cy="1954080"/>
          </a:xfrm>
          <a:prstGeom prst="rect">
            <a:avLst/>
          </a:prstGeom>
          <a:ln>
            <a:noFill/>
          </a:ln>
        </p:spPr>
      </p:pic>
      <p:pic>
        <p:nvPicPr>
          <p:cNvPr id="440" name="Picture 6"/>
          <p:cNvPicPr/>
          <p:nvPr/>
        </p:nvPicPr>
        <p:blipFill>
          <a:blip r:embed="rId6"/>
          <a:srcRect l="23221" r="4549" b="12687"/>
          <a:stretch/>
        </p:blipFill>
        <p:spPr>
          <a:xfrm>
            <a:off x="4527720" y="3108960"/>
            <a:ext cx="1962000" cy="1995840"/>
          </a:xfrm>
          <a:prstGeom prst="rect">
            <a:avLst/>
          </a:prstGeom>
          <a:ln>
            <a:noFill/>
          </a:ln>
        </p:spPr>
      </p:pic>
      <p:pic>
        <p:nvPicPr>
          <p:cNvPr id="441" name="Picture 7"/>
          <p:cNvPicPr/>
          <p:nvPr/>
        </p:nvPicPr>
        <p:blipFill>
          <a:blip r:embed="rId7"/>
          <a:srcRect l="12873" b="11245"/>
          <a:stretch/>
        </p:blipFill>
        <p:spPr>
          <a:xfrm>
            <a:off x="3351232" y="379260"/>
            <a:ext cx="1964520" cy="2669400"/>
          </a:xfrm>
          <a:prstGeom prst="rect">
            <a:avLst/>
          </a:prstGeom>
          <a:ln>
            <a:noFill/>
          </a:ln>
        </p:spPr>
      </p:pic>
      <p:pic>
        <p:nvPicPr>
          <p:cNvPr id="442" name="Picture 8"/>
          <p:cNvPicPr/>
          <p:nvPr/>
        </p:nvPicPr>
        <p:blipFill>
          <a:blip r:embed="rId8"/>
          <a:srcRect b="29487"/>
          <a:stretch/>
        </p:blipFill>
        <p:spPr>
          <a:xfrm>
            <a:off x="2777040" y="3886942"/>
            <a:ext cx="1831680" cy="1954440"/>
          </a:xfrm>
          <a:prstGeom prst="rect">
            <a:avLst/>
          </a:prstGeom>
          <a:ln>
            <a:noFill/>
          </a:ln>
        </p:spPr>
      </p:pic>
      <p:pic>
        <p:nvPicPr>
          <p:cNvPr id="443" name="Picture 9"/>
          <p:cNvPicPr/>
          <p:nvPr/>
        </p:nvPicPr>
        <p:blipFill>
          <a:blip r:embed="rId9"/>
          <a:srcRect l="15867" r="12783" b="11379"/>
          <a:stretch/>
        </p:blipFill>
        <p:spPr>
          <a:xfrm>
            <a:off x="6937200" y="2167200"/>
            <a:ext cx="1780200" cy="2381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CustomShape 1"/>
          <p:cNvSpPr/>
          <p:nvPr/>
        </p:nvSpPr>
        <p:spPr>
          <a:xfrm>
            <a:off x="457200" y="647280"/>
            <a:ext cx="822708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2600" b="0" strike="noStrike" spc="-1">
                <a:solidFill>
                  <a:srgbClr val="000000"/>
                </a:solidFill>
                <a:latin typeface="Arial"/>
                <a:ea typeface="DejaVu Sans"/>
              </a:rPr>
              <a:t>Motivatia</a:t>
            </a:r>
            <a:endParaRPr lang="en-GB" sz="2600" b="0" strike="noStrike" spc="-1">
              <a:latin typeface="Arial"/>
            </a:endParaRPr>
          </a:p>
        </p:txBody>
      </p:sp>
      <p:sp>
        <p:nvSpPr>
          <p:cNvPr id="470" name="CustomShape 2"/>
          <p:cNvSpPr/>
          <p:nvPr/>
        </p:nvSpPr>
        <p:spPr>
          <a:xfrm>
            <a:off x="457200" y="1604520"/>
            <a:ext cx="8227080" cy="39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71" name="Picture 470"/>
          <p:cNvPicPr/>
          <p:nvPr/>
        </p:nvPicPr>
        <p:blipFill>
          <a:blip r:embed="rId2"/>
          <a:stretch/>
        </p:blipFill>
        <p:spPr>
          <a:xfrm>
            <a:off x="214920" y="1645920"/>
            <a:ext cx="3074760" cy="2741040"/>
          </a:xfrm>
          <a:prstGeom prst="rect">
            <a:avLst/>
          </a:prstGeom>
          <a:ln>
            <a:noFill/>
          </a:ln>
        </p:spPr>
      </p:pic>
      <p:pic>
        <p:nvPicPr>
          <p:cNvPr id="472" name="Picture 471"/>
          <p:cNvPicPr/>
          <p:nvPr/>
        </p:nvPicPr>
        <p:blipFill>
          <a:blip r:embed="rId3"/>
          <a:stretch/>
        </p:blipFill>
        <p:spPr>
          <a:xfrm>
            <a:off x="5852160" y="1641960"/>
            <a:ext cx="3198240" cy="3110760"/>
          </a:xfrm>
          <a:prstGeom prst="rect">
            <a:avLst/>
          </a:prstGeom>
          <a:ln>
            <a:noFill/>
          </a:ln>
        </p:spPr>
      </p:pic>
      <p:sp>
        <p:nvSpPr>
          <p:cNvPr id="473" name="CustomShape 3"/>
          <p:cNvSpPr/>
          <p:nvPr/>
        </p:nvSpPr>
        <p:spPr>
          <a:xfrm>
            <a:off x="457200" y="3348720"/>
            <a:ext cx="8227080" cy="48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Click to add Text</a:t>
            </a:r>
            <a:endParaRPr lang="en-GB" sz="3200" b="0" strike="noStrike" spc="-1">
              <a:latin typeface="Arial"/>
            </a:endParaRPr>
          </a:p>
        </p:txBody>
      </p:sp>
      <p:pic>
        <p:nvPicPr>
          <p:cNvPr id="474" name="Picture 473"/>
          <p:cNvPicPr/>
          <p:nvPr/>
        </p:nvPicPr>
        <p:blipFill>
          <a:blip r:embed="rId4"/>
          <a:stretch/>
        </p:blipFill>
        <p:spPr>
          <a:xfrm>
            <a:off x="3291840" y="1604520"/>
            <a:ext cx="2558160" cy="3331080"/>
          </a:xfrm>
          <a:prstGeom prst="rect">
            <a:avLst/>
          </a:prstGeom>
          <a:ln>
            <a:noFill/>
          </a:ln>
        </p:spPr>
      </p:pic>
      <p:pic>
        <p:nvPicPr>
          <p:cNvPr id="477" name="Picture 476"/>
          <p:cNvPicPr/>
          <p:nvPr/>
        </p:nvPicPr>
        <p:blipFill>
          <a:blip r:embed="rId5"/>
          <a:stretch/>
        </p:blipFill>
        <p:spPr>
          <a:xfrm>
            <a:off x="5852160" y="4369320"/>
            <a:ext cx="3291840" cy="2491200"/>
          </a:xfrm>
          <a:prstGeom prst="rect">
            <a:avLst/>
          </a:prstGeom>
          <a:ln>
            <a:noFill/>
          </a:ln>
        </p:spPr>
      </p:pic>
      <p:pic>
        <p:nvPicPr>
          <p:cNvPr id="478" name="Picture 477"/>
          <p:cNvPicPr/>
          <p:nvPr/>
        </p:nvPicPr>
        <p:blipFill>
          <a:blip r:embed="rId6"/>
          <a:stretch/>
        </p:blipFill>
        <p:spPr>
          <a:xfrm>
            <a:off x="3017520" y="4754880"/>
            <a:ext cx="2832480" cy="2105640"/>
          </a:xfrm>
          <a:prstGeom prst="rect">
            <a:avLst/>
          </a:prstGeom>
          <a:ln>
            <a:noFill/>
          </a:ln>
        </p:spPr>
      </p:pic>
      <p:pic>
        <p:nvPicPr>
          <p:cNvPr id="479" name="Picture 478"/>
          <p:cNvPicPr/>
          <p:nvPr/>
        </p:nvPicPr>
        <p:blipFill>
          <a:blip r:embed="rId7"/>
          <a:stretch/>
        </p:blipFill>
        <p:spPr>
          <a:xfrm>
            <a:off x="-8640" y="91440"/>
            <a:ext cx="2658240" cy="1510920"/>
          </a:xfrm>
          <a:prstGeom prst="rect">
            <a:avLst/>
          </a:prstGeom>
          <a:ln>
            <a:noFill/>
          </a:ln>
        </p:spPr>
      </p:pic>
      <p:pic>
        <p:nvPicPr>
          <p:cNvPr id="480" name="Picture 479"/>
          <p:cNvPicPr/>
          <p:nvPr/>
        </p:nvPicPr>
        <p:blipFill>
          <a:blip r:embed="rId8"/>
          <a:stretch/>
        </p:blipFill>
        <p:spPr>
          <a:xfrm>
            <a:off x="-180000" y="0"/>
            <a:ext cx="3469680" cy="1643760"/>
          </a:xfrm>
          <a:prstGeom prst="rect">
            <a:avLst/>
          </a:prstGeom>
          <a:ln>
            <a:noFill/>
          </a:ln>
        </p:spPr>
      </p:pic>
      <p:pic>
        <p:nvPicPr>
          <p:cNvPr id="481" name="Picture 480"/>
          <p:cNvPicPr/>
          <p:nvPr/>
        </p:nvPicPr>
        <p:blipFill>
          <a:blip r:embed="rId8"/>
          <a:stretch/>
        </p:blipFill>
        <p:spPr>
          <a:xfrm>
            <a:off x="5669280" y="1571040"/>
            <a:ext cx="3564000" cy="4004640"/>
          </a:xfrm>
          <a:prstGeom prst="rect">
            <a:avLst/>
          </a:prstGeom>
          <a:ln>
            <a:noFill/>
          </a:ln>
        </p:spPr>
      </p:pic>
      <p:pic>
        <p:nvPicPr>
          <p:cNvPr id="482" name="Picture 481"/>
          <p:cNvPicPr/>
          <p:nvPr/>
        </p:nvPicPr>
        <p:blipFill>
          <a:blip r:embed="rId9"/>
          <a:stretch/>
        </p:blipFill>
        <p:spPr>
          <a:xfrm>
            <a:off x="6217920" y="91440"/>
            <a:ext cx="3198240" cy="1643760"/>
          </a:xfrm>
          <a:prstGeom prst="rect">
            <a:avLst/>
          </a:prstGeom>
          <a:ln>
            <a:noFill/>
          </a:ln>
        </p:spPr>
      </p:pic>
      <p:pic>
        <p:nvPicPr>
          <p:cNvPr id="483" name="Picture 482"/>
          <p:cNvPicPr/>
          <p:nvPr/>
        </p:nvPicPr>
        <p:blipFill>
          <a:blip r:embed="rId9"/>
          <a:stretch/>
        </p:blipFill>
        <p:spPr>
          <a:xfrm>
            <a:off x="-182880" y="1188720"/>
            <a:ext cx="4394520" cy="4043160"/>
          </a:xfrm>
          <a:prstGeom prst="rect">
            <a:avLst/>
          </a:prstGeom>
          <a:ln>
            <a:noFill/>
          </a:ln>
        </p:spPr>
      </p:pic>
      <p:pic>
        <p:nvPicPr>
          <p:cNvPr id="485" name="Picture 484"/>
          <p:cNvPicPr/>
          <p:nvPr/>
        </p:nvPicPr>
        <p:blipFill>
          <a:blip r:embed="rId10"/>
          <a:stretch/>
        </p:blipFill>
        <p:spPr>
          <a:xfrm>
            <a:off x="5394960" y="4846320"/>
            <a:ext cx="3545280" cy="2283840"/>
          </a:xfrm>
          <a:prstGeom prst="rect">
            <a:avLst/>
          </a:prstGeom>
          <a:ln>
            <a:noFill/>
          </a:ln>
        </p:spPr>
      </p:pic>
      <p:pic>
        <p:nvPicPr>
          <p:cNvPr id="486" name="Picture 485"/>
          <p:cNvPicPr/>
          <p:nvPr/>
        </p:nvPicPr>
        <p:blipFill>
          <a:blip r:embed="rId11"/>
          <a:stretch/>
        </p:blipFill>
        <p:spPr>
          <a:xfrm>
            <a:off x="2651760" y="4663440"/>
            <a:ext cx="3852000" cy="2197080"/>
          </a:xfrm>
          <a:prstGeom prst="rect">
            <a:avLst/>
          </a:prstGeom>
          <a:ln>
            <a:noFill/>
          </a:ln>
        </p:spPr>
      </p:pic>
      <p:pic>
        <p:nvPicPr>
          <p:cNvPr id="487" name="Picture 486"/>
          <p:cNvPicPr/>
          <p:nvPr/>
        </p:nvPicPr>
        <p:blipFill>
          <a:blip r:embed="rId12"/>
          <a:stretch/>
        </p:blipFill>
        <p:spPr>
          <a:xfrm>
            <a:off x="3383280" y="1188720"/>
            <a:ext cx="2741040" cy="345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CustomShape 1"/>
          <p:cNvSpPr/>
          <p:nvPr/>
        </p:nvSpPr>
        <p:spPr>
          <a:xfrm>
            <a:off x="2468880" y="457200"/>
            <a:ext cx="3947400" cy="7679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br>
              <a:rPr dirty="0"/>
            </a:br>
            <a:r>
              <a:rPr lang="en-GB" sz="26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Studii</a:t>
            </a:r>
            <a:r>
              <a:rPr lang="en-GB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6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culturale</a:t>
            </a:r>
            <a:r>
              <a:rPr lang="en-GB" sz="2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lang="en-GB" sz="2600" spc="-1" dirty="0">
                <a:solidFill>
                  <a:srgbClr val="000000"/>
                </a:solidFill>
                <a:latin typeface="Arial"/>
                <a:ea typeface="DejaVu Sans"/>
              </a:rPr>
              <a:t>PARIS</a:t>
            </a:r>
            <a:endParaRPr lang="en-GB" sz="2600" b="0" strike="noStrike" spc="-1" dirty="0">
              <a:latin typeface="Arial"/>
            </a:endParaRPr>
          </a:p>
        </p:txBody>
      </p:sp>
      <p:sp>
        <p:nvSpPr>
          <p:cNvPr id="491" name="CustomShape 2"/>
          <p:cNvSpPr/>
          <p:nvPr/>
        </p:nvSpPr>
        <p:spPr>
          <a:xfrm>
            <a:off x="457560" y="1604520"/>
            <a:ext cx="8227080" cy="39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2" name="CustomShape 3"/>
          <p:cNvSpPr/>
          <p:nvPr/>
        </p:nvSpPr>
        <p:spPr>
          <a:xfrm>
            <a:off x="457560" y="3348720"/>
            <a:ext cx="8227080" cy="48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Click to add Text</a:t>
            </a:r>
            <a:endParaRPr lang="en-GB" sz="3200" b="0" strike="noStrike" spc="-1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095980-7163-D9B5-411A-C7AB7BD9C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3904"/>
            <a:ext cx="4405460" cy="33040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77B280-00A7-7F45-6149-E0E19D927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60" y="1237327"/>
            <a:ext cx="3393649" cy="25452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CDAAC8-38A3-1E71-4144-CCA32795C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580" y="1225187"/>
            <a:ext cx="2981340" cy="32148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4A17A5-E794-34E8-A3DA-23CB75A709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580" y="4476087"/>
            <a:ext cx="3797004" cy="2847753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CustomShape 1"/>
          <p:cNvSpPr/>
          <p:nvPr/>
        </p:nvSpPr>
        <p:spPr>
          <a:xfrm>
            <a:off x="380880" y="152280"/>
            <a:ext cx="8454600" cy="647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0" name="CustomShape 2"/>
          <p:cNvSpPr/>
          <p:nvPr/>
        </p:nvSpPr>
        <p:spPr>
          <a:xfrm>
            <a:off x="457200" y="414753"/>
            <a:ext cx="8227440" cy="8617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Creativitatea</a:t>
            </a:r>
            <a:r>
              <a:rPr lang="en-GB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prin</a:t>
            </a:r>
            <a:r>
              <a:rPr lang="en-GB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metode</a:t>
            </a:r>
            <a:r>
              <a:rPr lang="en-GB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non-</a:t>
            </a:r>
            <a:r>
              <a:rPr lang="en-GB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formale</a:t>
            </a:r>
            <a:r>
              <a:rPr lang="en-GB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in </a:t>
            </a:r>
            <a:r>
              <a:rPr lang="en-GB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mediul</a:t>
            </a:r>
            <a:r>
              <a:rPr lang="en-GB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scolar</a:t>
            </a:r>
            <a:endParaRPr lang="en-GB" sz="2800" b="0" strike="noStrike" spc="-1" dirty="0">
              <a:latin typeface="Arial"/>
            </a:endParaRPr>
          </a:p>
        </p:txBody>
      </p:sp>
      <p:sp>
        <p:nvSpPr>
          <p:cNvPr id="501" name="CustomShape 3"/>
          <p:cNvSpPr/>
          <p:nvPr/>
        </p:nvSpPr>
        <p:spPr>
          <a:xfrm>
            <a:off x="457200" y="1604520"/>
            <a:ext cx="8227440" cy="397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2" name="CustomShape 4"/>
          <p:cNvSpPr/>
          <p:nvPr/>
        </p:nvSpPr>
        <p:spPr>
          <a:xfrm>
            <a:off x="457200" y="273240"/>
            <a:ext cx="8227440" cy="114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3" name="CustomShape 5"/>
          <p:cNvSpPr/>
          <p:nvPr/>
        </p:nvSpPr>
        <p:spPr>
          <a:xfrm>
            <a:off x="457200" y="1684586"/>
            <a:ext cx="8227800" cy="38164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GB" sz="3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lang="en-GB" sz="2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Strategii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pentru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tinerii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cu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mai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putine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oportunitati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in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scoala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prin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metode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non-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formale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Metoda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starburst a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imputernicirii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en-GB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Cum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condimentezi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educatia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incluziva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10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metode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creative: atelier de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experienta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creativa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pentru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educatie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incluziva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;</a:t>
            </a:r>
            <a:endParaRPr lang="en-GB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Joc de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rol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situatie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in care nu sunt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respectate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drepturile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omului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privind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incuziunea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sociala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in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scoala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en-GB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Invatarea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formala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vs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invatarea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non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formala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en-GB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Stiluri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de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invatare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VARK.</a:t>
            </a:r>
            <a:endParaRPr lang="en-GB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Diseminarea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activitatilor</a:t>
            </a:r>
            <a:r>
              <a:rPr lang="en-GB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en-GB" sz="2400" b="0" strike="noStrike" spc="-1" dirty="0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E1579E-B647-CD30-945D-8C0A1C622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616" y="4195510"/>
            <a:ext cx="1768556" cy="31441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CustomShape 1"/>
          <p:cNvSpPr/>
          <p:nvPr/>
        </p:nvSpPr>
        <p:spPr>
          <a:xfrm>
            <a:off x="457200" y="1600200"/>
            <a:ext cx="7463880" cy="487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614027-7B8F-E0B2-FC1B-AA1948FF3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18" y="-1414020"/>
            <a:ext cx="3857625" cy="49584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22D514-D8A1-6B10-B94F-675422317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500" y="0"/>
            <a:ext cx="4958499" cy="371887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CustomShape 1"/>
          <p:cNvSpPr/>
          <p:nvPr/>
        </p:nvSpPr>
        <p:spPr>
          <a:xfrm>
            <a:off x="380880" y="152280"/>
            <a:ext cx="8454600" cy="670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endParaRPr lang="en-GB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</a:pPr>
            <a:endParaRPr lang="en-GB" sz="1800" b="0" strike="noStrike" spc="-1"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662A4B-8E04-2FA1-08B5-E9CB90FC1C80}"/>
              </a:ext>
            </a:extLst>
          </p:cNvPr>
          <p:cNvSpPr txBox="1"/>
          <p:nvPr/>
        </p:nvSpPr>
        <p:spPr>
          <a:xfrm>
            <a:off x="2300140" y="3131759"/>
            <a:ext cx="460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https://youtu.be/8O6lsR4jIew?si=t1Jvsh5SuaJjoUYR</a:t>
            </a:r>
          </a:p>
        </p:txBody>
      </p: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CustomShape 1"/>
          <p:cNvSpPr/>
          <p:nvPr/>
        </p:nvSpPr>
        <p:spPr>
          <a:xfrm>
            <a:off x="457200" y="176040"/>
            <a:ext cx="8228520" cy="133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VA MULTUMIM PENTRU ATENTIE!</a:t>
            </a:r>
            <a:endParaRPr lang="en-GB" sz="4400" b="0" strike="noStrike" spc="-1">
              <a:latin typeface="Arial"/>
            </a:endParaRPr>
          </a:p>
        </p:txBody>
      </p:sp>
      <p:sp>
        <p:nvSpPr>
          <p:cNvPr id="521" name="CustomShape 2"/>
          <p:cNvSpPr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2810EF-1740-6309-F066-67A810FF3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47" y="1636526"/>
            <a:ext cx="4185502" cy="29637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174103-59D9-A201-2403-689EE9F9A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394" y="3160335"/>
            <a:ext cx="4930218" cy="369766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809</TotalTime>
  <Words>288</Words>
  <Application>Microsoft Office PowerPoint</Application>
  <PresentationFormat>On-screen Show (4:3)</PresentationFormat>
  <Paragraphs>60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Arial</vt:lpstr>
      <vt:lpstr>Century Schoolbook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Proiect Erasmus+ KA 1 “Altfel de profesori, altfel de elevi”</dc:title>
  <dc:subject/>
  <dc:creator>MirceaVoda</dc:creator>
  <dc:description/>
  <cp:lastModifiedBy>MARIA SIMONA STOICA</cp:lastModifiedBy>
  <cp:revision>80</cp:revision>
  <dcterms:created xsi:type="dcterms:W3CDTF">2018-03-29T10:12:37Z</dcterms:created>
  <dcterms:modified xsi:type="dcterms:W3CDTF">2024-02-29T08:39:33Z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Home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On-screen Show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17</vt:i4>
  </property>
</Properties>
</file>